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5143500" cx="9144000"/>
  <p:notesSz cx="6858000" cy="9144000"/>
  <p:embeddedFontLst>
    <p:embeddedFont>
      <p:font typeface="Roboto Mono"/>
      <p:regular r:id="rId37"/>
      <p:bold r:id="rId38"/>
      <p:italic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F1340AA-10EF-4E67-9295-73346F495BE6}">
  <a:tblStyle styleId="{5F1340AA-10EF-4E67-9295-73346F495BE6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35455385-BA1D-42C6-B61B-33B8B225BA5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obotoMono-regular.fntdata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39" Type="http://schemas.openxmlformats.org/officeDocument/2006/relationships/font" Target="fonts/RobotoMono-italic.fntdata"/><Relationship Id="rId16" Type="http://schemas.openxmlformats.org/officeDocument/2006/relationships/slide" Target="slides/slide10.xml"/><Relationship Id="rId38" Type="http://schemas.openxmlformats.org/officeDocument/2006/relationships/font" Target="fonts/RobotoMono-bold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498ae275d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498ae275d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“This project was framed as a </a:t>
            </a:r>
            <a:r>
              <a:rPr b="1" lang="en">
                <a:solidFill>
                  <a:schemeClr val="dk1"/>
                </a:solidFill>
              </a:rPr>
              <a:t>binary classification task</a:t>
            </a:r>
            <a:r>
              <a:rPr lang="en">
                <a:solidFill>
                  <a:schemeClr val="dk1"/>
                </a:solidFill>
              </a:rPr>
              <a:t> to distinguish Parkinson’s patients from non-Parkinsonian participants.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began by </a:t>
            </a:r>
            <a:r>
              <a:rPr b="1" lang="en">
                <a:solidFill>
                  <a:schemeClr val="dk1"/>
                </a:solidFill>
              </a:rPr>
              <a:t>aligning and cleaning</a:t>
            </a:r>
            <a:r>
              <a:rPr lang="en">
                <a:solidFill>
                  <a:schemeClr val="dk1"/>
                </a:solidFill>
              </a:rPr>
              <a:t> the dataset, which included raw wrist sensor data from movement tasks and structured questionnaire responses. After removing missing or incomplete trials, we synchronized time-series signals and normalized them.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engineered features such as </a:t>
            </a:r>
            <a:r>
              <a:rPr b="1" lang="en">
                <a:solidFill>
                  <a:schemeClr val="dk1"/>
                </a:solidFill>
              </a:rPr>
              <a:t>RMS (motion strength)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b="1" lang="en">
                <a:solidFill>
                  <a:schemeClr val="dk1"/>
                </a:solidFill>
              </a:rPr>
              <a:t>entropy (signal irregularity)</a:t>
            </a:r>
            <a:r>
              <a:rPr lang="en">
                <a:solidFill>
                  <a:schemeClr val="dk1"/>
                </a:solidFill>
              </a:rPr>
              <a:t>, and </a:t>
            </a:r>
            <a:r>
              <a:rPr b="1" lang="en">
                <a:solidFill>
                  <a:schemeClr val="dk1"/>
                </a:solidFill>
              </a:rPr>
              <a:t>dominant frequency (oscillatory signature of tremor)</a:t>
            </a:r>
            <a:r>
              <a:rPr lang="en">
                <a:solidFill>
                  <a:schemeClr val="dk1"/>
                </a:solidFill>
              </a:rPr>
              <a:t>. These were extracted for each task, per sensor axis.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Then, we merged these sensor-derived features with </a:t>
            </a:r>
            <a:r>
              <a:rPr b="1" lang="en">
                <a:solidFill>
                  <a:schemeClr val="dk1"/>
                </a:solidFill>
              </a:rPr>
              <a:t>binary questionnaire responses</a:t>
            </a:r>
            <a:r>
              <a:rPr lang="en">
                <a:solidFill>
                  <a:schemeClr val="dk1"/>
                </a:solidFill>
              </a:rPr>
              <a:t> covering non-motor symptoms like drooling, smell loss, and constipation — giving us a rich, multimodal input per patient.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Feature selection was performed using </a:t>
            </a:r>
            <a:r>
              <a:rPr b="1" lang="en">
                <a:solidFill>
                  <a:schemeClr val="dk1"/>
                </a:solidFill>
              </a:rPr>
              <a:t>SHAP</a:t>
            </a:r>
            <a:r>
              <a:rPr lang="en">
                <a:solidFill>
                  <a:schemeClr val="dk1"/>
                </a:solidFill>
              </a:rPr>
              <a:t>, giving us the top 30 most predictive features.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trained </a:t>
            </a:r>
            <a:r>
              <a:rPr b="1" lang="en">
                <a:solidFill>
                  <a:schemeClr val="dk1"/>
                </a:solidFill>
              </a:rPr>
              <a:t>Random Forest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XGBoost</a:t>
            </a:r>
            <a:r>
              <a:rPr lang="en">
                <a:solidFill>
                  <a:schemeClr val="dk1"/>
                </a:solidFill>
              </a:rPr>
              <a:t>, applying </a:t>
            </a:r>
            <a:r>
              <a:rPr b="1" lang="en">
                <a:solidFill>
                  <a:schemeClr val="dk1"/>
                </a:solidFill>
              </a:rPr>
              <a:t>GridSearchCV</a:t>
            </a:r>
            <a:r>
              <a:rPr lang="en">
                <a:solidFill>
                  <a:schemeClr val="dk1"/>
                </a:solidFill>
              </a:rPr>
              <a:t> for hyperparameter tuning, and evaluated performance using </a:t>
            </a:r>
            <a:r>
              <a:rPr b="1" lang="en">
                <a:solidFill>
                  <a:schemeClr val="dk1"/>
                </a:solidFill>
              </a:rPr>
              <a:t>AUC, MCC, confusion matrix, SHAP explanations, and Brier score</a:t>
            </a:r>
            <a:r>
              <a:rPr lang="en">
                <a:solidFill>
                  <a:schemeClr val="dk1"/>
                </a:solidFill>
              </a:rPr>
              <a:t> to ensure robustness and interpretability.”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3efd90fe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3efd90fe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3. Feature Engineering</a:t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Tabular Features</a:t>
            </a:r>
            <a:endParaRPr b="1" sz="12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Age, weight, height ➔ BMI - that can be related to gait stability, </a:t>
            </a:r>
            <a:r>
              <a:rPr lang="en" sz="1000">
                <a:solidFill>
                  <a:schemeClr val="dk1"/>
                </a:solidFill>
              </a:rPr>
              <a:t>muscle</a:t>
            </a:r>
            <a:r>
              <a:rPr lang="en" sz="1000">
                <a:solidFill>
                  <a:schemeClr val="dk1"/>
                </a:solidFill>
              </a:rPr>
              <a:t> strength and fall risk and also </a:t>
            </a:r>
            <a:r>
              <a:rPr lang="en" sz="1000">
                <a:solidFill>
                  <a:schemeClr val="dk1"/>
                </a:solidFill>
              </a:rPr>
              <a:t>according</a:t>
            </a:r>
            <a:r>
              <a:rPr lang="en" sz="1000">
                <a:solidFill>
                  <a:schemeClr val="dk1"/>
                </a:solidFill>
              </a:rPr>
              <a:t> to research by julian et al. the  Underweight individuals had a 28% higher risk of PD compared to those with normal BMI.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Diagnosis delay: age - age at diagnosis- can correlate the severity as someone diagnosed with PD 1 year ago may move very differently than with someone 10 years ago and the age_at_diagnosis doesnt provide much information alone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 Family history (binary) - can help improve model prediction by integrating genetic risk, this value cant be learnt from movements and normal symptoms alone- according to the research done by american academy of neurology- First-degree relatives of PD patients are more than twice as likely to develop PD.</a:t>
            </a:r>
            <a:endParaRPr sz="1000">
              <a:solidFill>
                <a:schemeClr val="dk1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Char char="●"/>
            </a:pPr>
            <a:r>
              <a:rPr lang="en" sz="1000">
                <a:solidFill>
                  <a:schemeClr val="dk1"/>
                </a:solidFill>
              </a:rPr>
              <a:t>Alcohol effect (categorical)-  Alcohol's impact on tremor can help differentiate between types of movement disorders.</a:t>
            </a:r>
            <a:endParaRPr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“From the motion data, we computed </a:t>
            </a:r>
            <a:r>
              <a:rPr b="1" lang="en">
                <a:solidFill>
                  <a:schemeClr val="dk1"/>
                </a:solidFill>
              </a:rPr>
              <a:t>statistical and frequency-based features</a:t>
            </a:r>
            <a:r>
              <a:rPr lang="en">
                <a:solidFill>
                  <a:schemeClr val="dk1"/>
                </a:solidFill>
              </a:rPr>
              <a:t>. These include: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RMS</a:t>
            </a:r>
            <a:r>
              <a:rPr lang="en">
                <a:solidFill>
                  <a:schemeClr val="dk1"/>
                </a:solidFill>
              </a:rPr>
              <a:t>: captures signal strength (how intense the motion is)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Entropy</a:t>
            </a:r>
            <a:r>
              <a:rPr lang="en">
                <a:solidFill>
                  <a:schemeClr val="dk1"/>
                </a:solidFill>
              </a:rPr>
              <a:t>: reflects irregularity — lower in Parkinsonian tremor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Dominant Frequency</a:t>
            </a:r>
            <a:r>
              <a:rPr lang="en">
                <a:solidFill>
                  <a:schemeClr val="dk1"/>
                </a:solidFill>
              </a:rPr>
              <a:t>: to detect rhythmic tremor around 4–6 Hz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These features were extracted separately for </a:t>
            </a:r>
            <a:r>
              <a:rPr b="1" lang="en">
                <a:solidFill>
                  <a:schemeClr val="dk1"/>
                </a:solidFill>
              </a:rPr>
              <a:t>each axis (x/y/z)</a:t>
            </a:r>
            <a:r>
              <a:rPr lang="en">
                <a:solidFill>
                  <a:schemeClr val="dk1"/>
                </a:solidFill>
              </a:rPr>
              <a:t> of accelerometer and gyroscope signals, across the three chosen tasks: TouchNose, Relaxed, and PointFinger.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parallel, we used the </a:t>
            </a:r>
            <a:r>
              <a:rPr b="1" lang="en">
                <a:solidFill>
                  <a:schemeClr val="dk1"/>
                </a:solidFill>
              </a:rPr>
              <a:t>30 binary answers from the non-motor symptom questionnaire</a:t>
            </a:r>
            <a:r>
              <a:rPr lang="en">
                <a:solidFill>
                  <a:schemeClr val="dk1"/>
                </a:solidFill>
              </a:rPr>
              <a:t>, which included questions on smell, sleep, digestion, etc.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These were then concatenated into a single feature vector for each subject, combining motor and non-motor information.”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498ae275d_0_2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498ae275d_0_2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“We used </a:t>
            </a:r>
            <a:r>
              <a:rPr b="1" lang="en">
                <a:solidFill>
                  <a:schemeClr val="dk1"/>
                </a:solidFill>
              </a:rPr>
              <a:t>SHAP</a:t>
            </a:r>
            <a:r>
              <a:rPr lang="en">
                <a:solidFill>
                  <a:schemeClr val="dk1"/>
                </a:solidFill>
              </a:rPr>
              <a:t> — Shapley Additive Explanations — as our feature importance tool.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SHAP is based on game theory and calculates a </a:t>
            </a:r>
            <a:r>
              <a:rPr b="1" lang="en">
                <a:solidFill>
                  <a:schemeClr val="dk1"/>
                </a:solidFill>
              </a:rPr>
              <a:t>fair contribution for each feature</a:t>
            </a:r>
            <a:r>
              <a:rPr lang="en">
                <a:solidFill>
                  <a:schemeClr val="dk1"/>
                </a:solidFill>
              </a:rPr>
              <a:t> to a prediction, just like how you’d split rewards among teammates based on contribution.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Unlike traditional feature importance, SHAP provides both: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Global importance</a:t>
            </a:r>
            <a:r>
              <a:rPr lang="en">
                <a:solidFill>
                  <a:schemeClr val="dk1"/>
                </a:solidFill>
              </a:rPr>
              <a:t>: Which features are most important across all subjects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Local explanation</a:t>
            </a:r>
            <a:r>
              <a:rPr lang="en">
                <a:solidFill>
                  <a:schemeClr val="dk1"/>
                </a:solidFill>
              </a:rPr>
              <a:t>: Why did the model predict ‘PD’ for this individual?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SHAP also helped us identify which </a:t>
            </a:r>
            <a:r>
              <a:rPr b="1" lang="en">
                <a:solidFill>
                  <a:schemeClr val="dk1"/>
                </a:solidFill>
              </a:rPr>
              <a:t>clinical features</a:t>
            </a:r>
            <a:r>
              <a:rPr lang="en">
                <a:solidFill>
                  <a:schemeClr val="dk1"/>
                </a:solidFill>
              </a:rPr>
              <a:t> were consistently predictive — for example,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taste_smell_loss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sleep_talk_move</a:t>
            </a:r>
            <a:r>
              <a:rPr lang="en">
                <a:solidFill>
                  <a:schemeClr val="dk1"/>
                </a:solidFill>
              </a:rPr>
              <a:t>, and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TouchNose_gyro_entropy</a:t>
            </a:r>
            <a:r>
              <a:rPr lang="en">
                <a:solidFill>
                  <a:schemeClr val="dk1"/>
                </a:solidFill>
              </a:rPr>
              <a:t> were all highly ranked and interpretable by medical domain knowledge.”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703ce54cd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703ce54cd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“For model development, I experimented with two main algorithms: </a:t>
            </a:r>
            <a:r>
              <a:rPr b="1" lang="en">
                <a:solidFill>
                  <a:schemeClr val="dk1"/>
                </a:solidFill>
              </a:rPr>
              <a:t>Random Forest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XGBoost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Random Forest was chosen because it’s a strong baseline — it’s interpretable, handles both categorical and continuous features, and performs well on relatively small datasets without much tuning.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XGBoost was included because it’s powerful for structured data and also integrates smoothly with </a:t>
            </a:r>
            <a:r>
              <a:rPr b="1" lang="en">
                <a:solidFill>
                  <a:schemeClr val="dk1"/>
                </a:solidFill>
              </a:rPr>
              <a:t>SHAP</a:t>
            </a:r>
            <a:r>
              <a:rPr lang="en">
                <a:solidFill>
                  <a:schemeClr val="dk1"/>
                </a:solidFill>
              </a:rPr>
              <a:t> for explainability. It served both as a classifier and a tool for ranking feature importance.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For training, I used a </a:t>
            </a:r>
            <a:r>
              <a:rPr b="1" lang="en">
                <a:solidFill>
                  <a:schemeClr val="dk1"/>
                </a:solidFill>
              </a:rPr>
              <a:t>stratified train-test split</a:t>
            </a:r>
            <a:r>
              <a:rPr lang="en">
                <a:solidFill>
                  <a:schemeClr val="dk1"/>
                </a:solidFill>
              </a:rPr>
              <a:t> to preserve the original class balance between Parkinson’s and non-Parkinson’s subjects.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 didn’t feed all features into the model — instead, I selected the </a:t>
            </a:r>
            <a:r>
              <a:rPr b="1" lang="en">
                <a:solidFill>
                  <a:schemeClr val="dk1"/>
                </a:solidFill>
              </a:rPr>
              <a:t>top 30 features based on SHAP values</a:t>
            </a:r>
            <a:r>
              <a:rPr lang="en">
                <a:solidFill>
                  <a:schemeClr val="dk1"/>
                </a:solidFill>
              </a:rPr>
              <a:t>, which gave us a good trade-off between performance and interpretability.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On top of that, I ran </a:t>
            </a:r>
            <a:r>
              <a:rPr b="1" lang="en">
                <a:solidFill>
                  <a:schemeClr val="dk1"/>
                </a:solidFill>
              </a:rPr>
              <a:t>GridSearchCV</a:t>
            </a:r>
            <a:r>
              <a:rPr lang="en">
                <a:solidFill>
                  <a:schemeClr val="dk1"/>
                </a:solidFill>
              </a:rPr>
              <a:t> to fine-tune the Random Forest. I tested parameters like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n_estimators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max_depth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min_samples_leaf</a:t>
            </a:r>
            <a:r>
              <a:rPr lang="en">
                <a:solidFill>
                  <a:schemeClr val="dk1"/>
                </a:solidFill>
              </a:rPr>
              <a:t>, and also used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class_weight='balanced'</a:t>
            </a:r>
            <a:r>
              <a:rPr lang="en">
                <a:solidFill>
                  <a:schemeClr val="dk1"/>
                </a:solidFill>
              </a:rPr>
              <a:t> to handle the mild class imbalance.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498ae275d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498ae275d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53efd90fe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353efd90fe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“We used SHAP for global and local interpretability. It tells us not just what the model predicted, but why.”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“Local SHAP values show symptom combinations — like taste loss + abnormal motion — influencing positive Parkinson prediction.”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“Our SHAP analysis ranks features by how much they push predictions towards Parkinson’s or not.”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“We observe both signal-based and questionnaire-derived features in top rankings, showing the benefit of multimodal fusion.”</a:t>
            </a: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“The entropy and dominant frequency measures capture the irregularity and presence of tremor, while symptoms like taste loss, REM disorder, and salivation are clinically linked to PD.”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Overall, SHAP confirmed the value of combining multiple modalities and validated my choice of task-specific signal features.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Top predictors: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🧠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diagnosis_delay</a:t>
            </a:r>
            <a:r>
              <a:rPr lang="en">
                <a:solidFill>
                  <a:schemeClr val="dk1"/>
                </a:solidFill>
              </a:rPr>
              <a:t> — longer disease duration strongly indicates PD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👃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taste_smell_loss</a:t>
            </a:r>
            <a:r>
              <a:rPr lang="en">
                <a:solidFill>
                  <a:schemeClr val="dk1"/>
                </a:solidFill>
              </a:rPr>
              <a:t> and 🛌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sleep_talk_move</a:t>
            </a:r>
            <a:r>
              <a:rPr lang="en">
                <a:solidFill>
                  <a:schemeClr val="dk1"/>
                </a:solidFill>
              </a:rPr>
              <a:t> — known early non-motor symptoms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🦾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TouchNose_RightWrist_gyro_z_entropy</a:t>
            </a:r>
            <a:r>
              <a:rPr lang="en">
                <a:solidFill>
                  <a:schemeClr val="dk1"/>
                </a:solidFill>
              </a:rPr>
              <a:t> — irregular movement during dynamic tasks signals motor impairment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Takeaway:</a:t>
            </a:r>
            <a:endParaRPr b="1"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Dynamic motion tasks (e.g., TouchNose) combined with clinical symptoms form the most effective feature set — supporting a </a:t>
            </a:r>
            <a:r>
              <a:rPr b="1" lang="en">
                <a:solidFill>
                  <a:schemeClr val="dk1"/>
                </a:solidFill>
              </a:rPr>
              <a:t>multimodal, clinically grounded approach</a:t>
            </a:r>
            <a:r>
              <a:rPr lang="en">
                <a:solidFill>
                  <a:schemeClr val="dk1"/>
                </a:solidFill>
              </a:rPr>
              <a:t> to Parkinson’s classification.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5703ce54c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5703ce54c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"We tested both Random Forest and XGBoost using the top 30 SHAP-ranked features. Random Forest gave the best overall performance, with an AUC of 0.9150 and a well-calibrated probability output reflected in a low Brier Score of 0.11.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Interestingly, even though using all 97 features gave slightly higher raw scores, the SHAP-pruned version retained nearly the same performance with better interpretability.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Pruning actually </a:t>
            </a:r>
            <a:r>
              <a:rPr b="1" lang="en">
                <a:solidFill>
                  <a:schemeClr val="dk1"/>
                </a:solidFill>
              </a:rPr>
              <a:t>improved Random Forest performance</a:t>
            </a:r>
            <a:r>
              <a:rPr lang="en">
                <a:solidFill>
                  <a:schemeClr val="dk1"/>
                </a:solidFill>
              </a:rPr>
              <a:t> over the full version (which was 0.9042).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You now have a </a:t>
            </a:r>
            <a:r>
              <a:rPr b="1" lang="en">
                <a:solidFill>
                  <a:schemeClr val="dk1"/>
                </a:solidFill>
              </a:rPr>
              <a:t>compact, interpretable, high-performing model</a:t>
            </a:r>
            <a:r>
              <a:rPr lang="en">
                <a:solidFill>
                  <a:schemeClr val="dk1"/>
                </a:solidFill>
              </a:rPr>
              <a:t>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Random Forest wins on this dataset — </a:t>
            </a:r>
            <a:r>
              <a:rPr b="1" lang="en">
                <a:solidFill>
                  <a:schemeClr val="dk1"/>
                </a:solidFill>
              </a:rPr>
              <a:t>use it as your final model</a:t>
            </a:r>
            <a:r>
              <a:rPr lang="en">
                <a:solidFill>
                  <a:schemeClr val="dk1"/>
                </a:solidFill>
              </a:rPr>
              <a:t>.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Keep SHAP results from XGBoost to explain feature importance — it’s perfectly valid.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Accuracy is misleading in imbalanced datasets. MCC penalizes all error types symmetrically and is more informative.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AUC measures discrimination, MCC handles imbalance, and Brier reflects calibration — essential when probabilities may inform triage decisions.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see slightly higher false positives — acceptable in screening. Better to err on the side of caution in clinical triage.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AUC = 0.9150</a:t>
            </a:r>
            <a:r>
              <a:rPr lang="en">
                <a:solidFill>
                  <a:schemeClr val="dk1"/>
                </a:solidFill>
              </a:rPr>
              <a:t> → Strong class separation capability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Accuracy = 86%</a:t>
            </a:r>
            <a:r>
              <a:rPr lang="en">
                <a:solidFill>
                  <a:schemeClr val="dk1"/>
                </a:solidFill>
              </a:rPr>
              <a:t> → High overall prediction performance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MCC = 0.685</a:t>
            </a:r>
            <a:r>
              <a:rPr lang="en">
                <a:solidFill>
                  <a:schemeClr val="dk1"/>
                </a:solidFill>
              </a:rPr>
              <a:t> → Balanced binary metric accounting for all 4 confusion matrix values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F1-score (PD) = 0.90</a:t>
            </a:r>
            <a:r>
              <a:rPr lang="en">
                <a:solidFill>
                  <a:schemeClr val="dk1"/>
                </a:solidFill>
              </a:rPr>
              <a:t> → Harmonizes precision and recall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en">
                <a:solidFill>
                  <a:schemeClr val="dk1"/>
                </a:solidFill>
              </a:rPr>
              <a:t>Brier Score = 0.113</a:t>
            </a:r>
            <a:r>
              <a:rPr lang="en">
                <a:solidFill>
                  <a:schemeClr val="dk1"/>
                </a:solidFill>
              </a:rPr>
              <a:t> → Indicates well-calibrated probability outputs</a:t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5498ae275d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5498ae275d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498ae275d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498ae275d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Agreement with Prior Work: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Like </a:t>
            </a:r>
            <a:r>
              <a:rPr b="1" lang="en">
                <a:solidFill>
                  <a:schemeClr val="dk1"/>
                </a:solidFill>
              </a:rPr>
              <a:t>Varghese et al.</a:t>
            </a:r>
            <a:r>
              <a:rPr lang="en">
                <a:solidFill>
                  <a:schemeClr val="dk1"/>
                </a:solidFill>
              </a:rPr>
              <a:t>, our model uses multimodal (sensor + symptom) data → achieved similar results (~91% AUC)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Like </a:t>
            </a:r>
            <a:r>
              <a:rPr b="1" lang="en">
                <a:solidFill>
                  <a:schemeClr val="dk1"/>
                </a:solidFill>
              </a:rPr>
              <a:t>Padilha et al.</a:t>
            </a:r>
            <a:r>
              <a:rPr lang="en">
                <a:solidFill>
                  <a:schemeClr val="dk1"/>
                </a:solidFill>
              </a:rPr>
              <a:t>, we confirmed Non-Motor-Symptoms alone (e.g.,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taste_smell_loss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nocturia</a:t>
            </a:r>
            <a:r>
              <a:rPr lang="en">
                <a:solidFill>
                  <a:schemeClr val="dk1"/>
                </a:solidFill>
              </a:rPr>
              <a:t>) are highly predictive of PD (they got 87% accuracy with NMS only)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Our inclusion of SHAP = more </a:t>
            </a:r>
            <a:r>
              <a:rPr b="1" lang="en">
                <a:solidFill>
                  <a:schemeClr val="dk1"/>
                </a:solidFill>
              </a:rPr>
              <a:t>clinically interpretable</a:t>
            </a:r>
            <a:r>
              <a:rPr lang="en">
                <a:solidFill>
                  <a:schemeClr val="dk1"/>
                </a:solidFill>
              </a:rPr>
              <a:t> than their information gain methods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Like </a:t>
            </a:r>
            <a:r>
              <a:rPr b="1" lang="en">
                <a:solidFill>
                  <a:schemeClr val="dk1"/>
                </a:solidFill>
              </a:rPr>
              <a:t>Yu et al.</a:t>
            </a:r>
            <a:r>
              <a:rPr lang="en">
                <a:solidFill>
                  <a:schemeClr val="dk1"/>
                </a:solidFill>
              </a:rPr>
              <a:t>, we focused on high-signal tasks — but achieved similar results using </a:t>
            </a:r>
            <a:r>
              <a:rPr b="1" lang="en">
                <a:solidFill>
                  <a:schemeClr val="dk1"/>
                </a:solidFill>
              </a:rPr>
              <a:t>just 3 tasks vs 8–11</a:t>
            </a:r>
            <a:r>
              <a:rPr lang="en">
                <a:solidFill>
                  <a:schemeClr val="dk1"/>
                </a:solidFill>
              </a:rPr>
              <a:t>, thanks to focused SHAP-guided feature selection</a:t>
            </a:r>
            <a:endParaRPr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Compared to other studies using the PADS dataset:</a:t>
            </a:r>
            <a:endParaRPr>
              <a:solidFill>
                <a:schemeClr val="dk1"/>
              </a:solidFill>
            </a:endParaRPr>
          </a:p>
          <a:p>
            <a:pPr indent="-298450" lvl="0" marL="8382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Varghese</a:t>
            </a:r>
            <a:r>
              <a:rPr lang="en">
                <a:solidFill>
                  <a:schemeClr val="dk1"/>
                </a:solidFill>
              </a:rPr>
              <a:t> used all 11 tasks and achieved strong accuracy, but with no interpretability tools.</a:t>
            </a:r>
            <a:endParaRPr>
              <a:solidFill>
                <a:schemeClr val="dk1"/>
              </a:solidFill>
            </a:endParaRPr>
          </a:p>
          <a:p>
            <a:pPr indent="-298450" lvl="0" marL="838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Padilha</a:t>
            </a:r>
            <a:r>
              <a:rPr lang="en">
                <a:solidFill>
                  <a:schemeClr val="dk1"/>
                </a:solidFill>
              </a:rPr>
              <a:t> used only the non-motor symptoms questionnaire, achieving 87% accuracy.</a:t>
            </a:r>
            <a:endParaRPr>
              <a:solidFill>
                <a:schemeClr val="dk1"/>
              </a:solidFill>
            </a:endParaRPr>
          </a:p>
          <a:p>
            <a:pPr indent="-298450" lvl="0" marL="838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Yu et al.</a:t>
            </a:r>
            <a:r>
              <a:rPr lang="en">
                <a:solidFill>
                  <a:schemeClr val="dk1"/>
                </a:solidFill>
              </a:rPr>
              <a:t> used LSTM-based deep learning but required full-length time-series and lacked interpretability.</a:t>
            </a:r>
            <a:endParaRPr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Our method used only 3 tasks and NMS data — yet matched or exceeded their performance, and added interpretability via SHAP.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498ae275d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498ae275d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700">
                <a:solidFill>
                  <a:schemeClr val="dk1"/>
                </a:solidFill>
              </a:rPr>
              <a:t>Summary of Key Technical Contributions</a:t>
            </a:r>
            <a:endParaRPr b="1" sz="17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Achieved AUC = 0.9150 using only 3 motor tasks + selected NMS features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Introduced </a:t>
            </a:r>
            <a:r>
              <a:rPr b="1" lang="en">
                <a:solidFill>
                  <a:schemeClr val="dk1"/>
                </a:solidFill>
              </a:rPr>
              <a:t>entropy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dominant frequency</a:t>
            </a:r>
            <a:r>
              <a:rPr lang="en">
                <a:solidFill>
                  <a:schemeClr val="dk1"/>
                </a:solidFill>
              </a:rPr>
              <a:t> as new digital biomarkers for PD along with BMI, family history, diagnostic delay, effect of alcohol 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Used </a:t>
            </a:r>
            <a:r>
              <a:rPr b="1" lang="en">
                <a:solidFill>
                  <a:schemeClr val="dk1"/>
                </a:solidFill>
              </a:rPr>
              <a:t>SHAP</a:t>
            </a:r>
            <a:r>
              <a:rPr lang="en">
                <a:solidFill>
                  <a:schemeClr val="dk1"/>
                </a:solidFill>
              </a:rPr>
              <a:t> to ensure interpretability at patient level (first in PADS work) and to find which features </a:t>
            </a:r>
            <a:r>
              <a:rPr lang="en">
                <a:solidFill>
                  <a:schemeClr val="dk1"/>
                </a:solidFill>
              </a:rPr>
              <a:t>contributes</a:t>
            </a:r>
            <a:r>
              <a:rPr lang="en">
                <a:solidFill>
                  <a:schemeClr val="dk1"/>
                </a:solidFill>
              </a:rPr>
              <a:t> most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Matched or exceeded existing work using much </a:t>
            </a:r>
            <a:r>
              <a:rPr b="1" lang="en">
                <a:solidFill>
                  <a:schemeClr val="dk1"/>
                </a:solidFill>
              </a:rPr>
              <a:t>simpler, faster models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Model is compact, explainable, and ready for </a:t>
            </a:r>
            <a:r>
              <a:rPr b="1" lang="en">
                <a:solidFill>
                  <a:schemeClr val="dk1"/>
                </a:solidFill>
              </a:rPr>
              <a:t>real-time screening or mobile deployment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5498ae275d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5498ae275d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498ae275d_0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498ae275d_0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3efd90fed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3efd90fed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“While the results are promising, it's important to recognize some key limitations of this study.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First, although 469 patients is relatively good for clinical datasets, it’s still considered </a:t>
            </a:r>
            <a:r>
              <a:rPr b="1" lang="en">
                <a:solidFill>
                  <a:schemeClr val="dk1"/>
                </a:solidFill>
              </a:rPr>
              <a:t>modest for machine learning</a:t>
            </a:r>
            <a:r>
              <a:rPr lang="en">
                <a:solidFill>
                  <a:schemeClr val="dk1"/>
                </a:solidFill>
              </a:rPr>
              <a:t>, especially for deep models or fine-grained feature learning.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Second, we’re dealing with </a:t>
            </a:r>
            <a:r>
              <a:rPr b="1" lang="en">
                <a:solidFill>
                  <a:schemeClr val="dk1"/>
                </a:solidFill>
              </a:rPr>
              <a:t>real-world wrist sensor data</a:t>
            </a:r>
            <a:r>
              <a:rPr lang="en">
                <a:solidFill>
                  <a:schemeClr val="dk1"/>
                </a:solidFill>
              </a:rPr>
              <a:t>, which introduces variability — in how the device is worn, subject compliance, or background movement noise. This could affect signal quality.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Third, we only analyzed </a:t>
            </a:r>
            <a:r>
              <a:rPr b="1" lang="en">
                <a:solidFill>
                  <a:schemeClr val="dk1"/>
                </a:solidFill>
              </a:rPr>
              <a:t>three of the eleven available tasks</a:t>
            </a:r>
            <a:r>
              <a:rPr lang="en">
                <a:solidFill>
                  <a:schemeClr val="dk1"/>
                </a:solidFill>
              </a:rPr>
              <a:t>. This limits our understanding of other movement patterns — for example, postural control or bilateral coordination might be captured in tasks like CrossArms or HoldWeight.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 finally, the dataset only provides </a:t>
            </a:r>
            <a:r>
              <a:rPr b="1" lang="en">
                <a:solidFill>
                  <a:schemeClr val="dk1"/>
                </a:solidFill>
              </a:rPr>
              <a:t>binary labels</a:t>
            </a:r>
            <a:r>
              <a:rPr lang="en">
                <a:solidFill>
                  <a:schemeClr val="dk1"/>
                </a:solidFill>
              </a:rPr>
              <a:t>: Parkinson’s vs non-Parkinson’s. It doesn’t include diagnosis stage, symptom severity, or treatment data”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3efd90fed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53efd90fed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“There are several ways this work could be extended in the future.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First, we currently only use 3 tasks — TouchNose, Relaxed, and PointFinger — but the dataset includes tasks like </a:t>
            </a:r>
            <a:r>
              <a:rPr b="1" lang="en">
                <a:solidFill>
                  <a:schemeClr val="dk1"/>
                </a:solidFill>
              </a:rPr>
              <a:t>HoldWeight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CrossArms</a:t>
            </a:r>
            <a:r>
              <a:rPr lang="en">
                <a:solidFill>
                  <a:schemeClr val="dk1"/>
                </a:solidFill>
              </a:rPr>
              <a:t> that could offer additional insights into rigidity and postural stability.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Second, rather than binary classification, we could explore a </a:t>
            </a:r>
            <a:r>
              <a:rPr b="1" lang="en">
                <a:solidFill>
                  <a:schemeClr val="dk1"/>
                </a:solidFill>
              </a:rPr>
              <a:t>multi-class model</a:t>
            </a:r>
            <a:r>
              <a:rPr lang="en">
                <a:solidFill>
                  <a:schemeClr val="dk1"/>
                </a:solidFill>
              </a:rPr>
              <a:t> to distinguish Parkinson’s from essential tremor, atypical Parkinsonism, and healthy subjects. This would make the model more clinically valuable.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Third, we only used data from the right wrist in this prototype. By including </a:t>
            </a:r>
            <a:r>
              <a:rPr b="1" lang="en">
                <a:solidFill>
                  <a:schemeClr val="dk1"/>
                </a:solidFill>
              </a:rPr>
              <a:t>both wrists</a:t>
            </a:r>
            <a:r>
              <a:rPr lang="en">
                <a:solidFill>
                  <a:schemeClr val="dk1"/>
                </a:solidFill>
              </a:rPr>
              <a:t>, we could capture asymmetry — a hallmark of early Parkinson’s disease.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Fourth, the dataset includes </a:t>
            </a:r>
            <a:r>
              <a:rPr b="1" lang="en">
                <a:solidFill>
                  <a:schemeClr val="dk1"/>
                </a:solidFill>
              </a:rPr>
              <a:t>repeated visits</a:t>
            </a:r>
            <a:r>
              <a:rPr lang="en">
                <a:solidFill>
                  <a:schemeClr val="dk1"/>
                </a:solidFill>
              </a:rPr>
              <a:t> for some patients, so we could build a longitudinal model to track symptom progression or treatment effects over time.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Finally, to confirm our model’s robustness, we plan to test it on an </a:t>
            </a:r>
            <a:r>
              <a:rPr b="1" lang="en">
                <a:solidFill>
                  <a:schemeClr val="dk1"/>
                </a:solidFill>
              </a:rPr>
              <a:t>external dataset</a:t>
            </a:r>
            <a:r>
              <a:rPr lang="en">
                <a:solidFill>
                  <a:schemeClr val="dk1"/>
                </a:solidFill>
              </a:rPr>
              <a:t> — either from a different cohort or sensor setup — to validate generalization beyond PADS.”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498ae275d_0_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498ae275d_0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5703ce54c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5703ce54c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"</a:t>
            </a:r>
            <a:r>
              <a:rPr b="1" lang="en">
                <a:solidFill>
                  <a:schemeClr val="dk1"/>
                </a:solidFill>
              </a:rPr>
              <a:t>In this project, we showed how a multimodal machine learning pipeline using both clinical questionnaire data and wearable motion signals can effectively classify Parkinson’s Disease.</a:t>
            </a:r>
            <a:r>
              <a:rPr lang="en">
                <a:solidFill>
                  <a:schemeClr val="dk1"/>
                </a:solidFill>
              </a:rPr>
              <a:t>"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"</a:t>
            </a:r>
            <a:r>
              <a:rPr b="1" lang="en">
                <a:solidFill>
                  <a:schemeClr val="dk1"/>
                </a:solidFill>
              </a:rPr>
              <a:t>Our model achieved strong performance, with a final AUC of over 0.91, particularly when combining diverse feature types. This demonstrates the power of integrating medical and sensor-based data.</a:t>
            </a:r>
            <a:r>
              <a:rPr lang="en">
                <a:solidFill>
                  <a:schemeClr val="dk1"/>
                </a:solidFill>
              </a:rPr>
              <a:t>"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"</a:t>
            </a:r>
            <a:r>
              <a:rPr b="1" lang="en">
                <a:solidFill>
                  <a:schemeClr val="dk1"/>
                </a:solidFill>
              </a:rPr>
              <a:t>We used SHAP to explain our predictions, and it’s encouraging that the most important features the model used—like taste/smell loss or sleep-talking—are well-documented early indicators of Parkinson’s.</a:t>
            </a:r>
            <a:r>
              <a:rPr lang="en">
                <a:solidFill>
                  <a:schemeClr val="dk1"/>
                </a:solidFill>
              </a:rPr>
              <a:t>"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"</a:t>
            </a:r>
            <a:r>
              <a:rPr b="1" lang="en">
                <a:solidFill>
                  <a:schemeClr val="dk1"/>
                </a:solidFill>
              </a:rPr>
              <a:t>Interestingly, Random Forest with tuning slightly outperformed XGBoost, especially in metrics like Brier score and MCC. It also gave a more calibrated probability distribution.</a:t>
            </a:r>
            <a:r>
              <a:rPr lang="en">
                <a:solidFill>
                  <a:schemeClr val="dk1"/>
                </a:solidFill>
              </a:rPr>
              <a:t>"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"</a:t>
            </a:r>
            <a:r>
              <a:rPr b="1" lang="en">
                <a:solidFill>
                  <a:schemeClr val="dk1"/>
                </a:solidFill>
              </a:rPr>
              <a:t>The confusion matrix shows our model is good at avoiding false negatives, which is crucial in clinical screening. We don’t want to miss early PD cases.</a:t>
            </a:r>
            <a:r>
              <a:rPr lang="en">
                <a:solidFill>
                  <a:schemeClr val="dk1"/>
                </a:solidFill>
              </a:rPr>
              <a:t>"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"</a:t>
            </a:r>
            <a:r>
              <a:rPr b="1" lang="en">
                <a:solidFill>
                  <a:schemeClr val="dk1"/>
                </a:solidFill>
              </a:rPr>
              <a:t>That said, the dataset is relatively small and focused. More diverse tasks and real-world conditions would be ideal for future robustness.</a:t>
            </a:r>
            <a:r>
              <a:rPr lang="en">
                <a:solidFill>
                  <a:schemeClr val="dk1"/>
                </a:solidFill>
              </a:rPr>
              <a:t>"</a:t>
            </a:r>
            <a:br>
              <a:rPr lang="en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"</a:t>
            </a:r>
            <a:r>
              <a:rPr b="1" lang="en">
                <a:solidFill>
                  <a:schemeClr val="dk1"/>
                </a:solidFill>
              </a:rPr>
              <a:t>In future work, I’m excited about translating this pipeline to mobile settings—like real-time monitoring via smartwatch apps—and adding longitudinal analysis for disease progression tracking.</a:t>
            </a:r>
            <a:r>
              <a:rPr lang="en">
                <a:solidFill>
                  <a:schemeClr val="dk1"/>
                </a:solidFill>
              </a:rPr>
              <a:t>"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498ae275d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498ae275d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35498ae275d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35498ae275d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5498ae275d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5498ae275d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53efd90fed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53efd90fed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498ae275d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498ae275d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5498ae275d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5498ae275d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“Parkinson’s Disease is typically diagnosed once motor symptoms like tremor or rigidity are noticeable, but by then, a majority of dopamine-producing neurons may already be lost — this makes early detection crucial for better outcomes.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standard diagnostic methods, are subjective, depend on clinician interpretation, and often miss early signs — especially non-motor ones like sleep disturbance or smell loss.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Smartwatches and wearable IMUs offer a way to monitor motion in real life, capturing tremor, slowness, or coordination loss throughout the day.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When paired with machine learning, we can process these high-frequency signals and symptom questionnaires to identify PD earlier and more reliably, in a way that’s both interpretable and scalable.”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703ce54c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703ce54c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“Our SHAP analysis ranks features by how much they push predictions towards Parkinson’s or not.”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“We observe both signal-based and questionnaire-derived features in top rankings, showing the benefit of multimodal fusion.”</a:t>
            </a:r>
            <a:br>
              <a:rPr lang="en"/>
            </a:b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“The entropy and dominant frequency measures capture the irregularity and presence of tremor, while symptoms like taste loss, REM disorder, and salivation are clinically linked to PD.”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5498ae275d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5498ae275d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“The goal of this project is to build a </a:t>
            </a:r>
            <a:r>
              <a:rPr b="1" lang="en">
                <a:solidFill>
                  <a:schemeClr val="dk1"/>
                </a:solidFill>
              </a:rPr>
              <a:t>binary classification model</a:t>
            </a:r>
            <a:r>
              <a:rPr lang="en">
                <a:solidFill>
                  <a:schemeClr val="dk1"/>
                </a:solidFill>
              </a:rPr>
              <a:t> that distinguishes people with Parkinson’s from those without — including healthy individuals and others with movement disorders.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What makes this unique is that we’re using </a:t>
            </a:r>
            <a:r>
              <a:rPr b="1" lang="en">
                <a:solidFill>
                  <a:schemeClr val="dk1"/>
                </a:solidFill>
              </a:rPr>
              <a:t>both motion sensor data</a:t>
            </a:r>
            <a:r>
              <a:rPr lang="en">
                <a:solidFill>
                  <a:schemeClr val="dk1"/>
                </a:solidFill>
              </a:rPr>
              <a:t> from smartwatches and </a:t>
            </a:r>
            <a:r>
              <a:rPr b="1" lang="en">
                <a:solidFill>
                  <a:schemeClr val="dk1"/>
                </a:solidFill>
              </a:rPr>
              <a:t>non-motor symptoms</a:t>
            </a:r>
            <a:r>
              <a:rPr lang="en">
                <a:solidFill>
                  <a:schemeClr val="dk1"/>
                </a:solidFill>
              </a:rPr>
              <a:t> from a structured questionnaire.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 core focus was </a:t>
            </a:r>
            <a:r>
              <a:rPr b="1" lang="en">
                <a:solidFill>
                  <a:schemeClr val="dk1"/>
                </a:solidFill>
              </a:rPr>
              <a:t>interpretability</a:t>
            </a:r>
            <a:r>
              <a:rPr lang="en">
                <a:solidFill>
                  <a:schemeClr val="dk1"/>
                </a:solidFill>
              </a:rPr>
              <a:t> — we wanted to ensure the model isn’t just accurate, but can explain which features are driving the prediction, using SHAP values.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 evaluated performance not just on accuracy or AUC, but also metrics like </a:t>
            </a:r>
            <a:r>
              <a:rPr b="1" lang="en">
                <a:solidFill>
                  <a:schemeClr val="dk1"/>
                </a:solidFill>
              </a:rPr>
              <a:t>MCC(matthias correlation coefficient)</a:t>
            </a:r>
            <a:r>
              <a:rPr lang="en">
                <a:solidFill>
                  <a:schemeClr val="dk1"/>
                </a:solidFill>
              </a:rPr>
              <a:t> to handle class imbalance and </a:t>
            </a:r>
            <a:r>
              <a:rPr b="1" lang="en">
                <a:solidFill>
                  <a:schemeClr val="dk1"/>
                </a:solidFill>
              </a:rPr>
              <a:t>Brier score</a:t>
            </a:r>
            <a:r>
              <a:rPr lang="en">
                <a:solidFill>
                  <a:schemeClr val="dk1"/>
                </a:solidFill>
              </a:rPr>
              <a:t> for probability calibration — important in clinical decision-making.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And importantly, we constrained the model to work with just </a:t>
            </a:r>
            <a:r>
              <a:rPr b="1" lang="en">
                <a:solidFill>
                  <a:schemeClr val="dk1"/>
                </a:solidFill>
              </a:rPr>
              <a:t>three motor tasks</a:t>
            </a:r>
            <a:r>
              <a:rPr lang="en">
                <a:solidFill>
                  <a:schemeClr val="dk1"/>
                </a:solidFill>
              </a:rPr>
              <a:t>, making it far more deployable in real-world or remote healthcare scenarios.”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5498ae275d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5498ae275d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3efd90fed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3efd90fed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98450" lvl="0" marL="4572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We used the Parkinsons-disease-smartwatch - PADS dataset, a multimodal clinical dataset recently published via PhysioNet </a:t>
            </a:r>
            <a:endParaRPr>
              <a:solidFill>
                <a:schemeClr val="dk1"/>
              </a:solidFill>
            </a:endParaRPr>
          </a:p>
          <a:p>
            <a:pPr indent="-298450" lvl="0" marL="457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dataset includes synchronized motion signals from 11 tasks — such as TouchNose and Relaxed — recorded with wrist-mounted smartwatches.</a:t>
            </a:r>
            <a:endParaRPr>
              <a:solidFill>
                <a:schemeClr val="dk1"/>
              </a:solidFill>
            </a:endParaRPr>
          </a:p>
          <a:p>
            <a:pPr indent="-298450" lvl="0" marL="457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Additionally, patients filled out a 30-question non-motor symptoms form. This allows us to study both motor and pre-motor indicators of Parkinson’s.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3efd90f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53efd90f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We have a value inside Demgraphic data that contains - "diagnosis": "Parkinson disease" - This tells you whether this subject has PD or not.</a:t>
            </a:r>
            <a:endParaRPr>
              <a:solidFill>
                <a:schemeClr val="dk1"/>
              </a:solidFill>
            </a:endParaRPr>
          </a:p>
          <a:p>
            <a:pPr indent="-298450" lvl="0" marL="457200" marR="381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dataset </a:t>
            </a:r>
            <a:r>
              <a:rPr lang="en">
                <a:solidFill>
                  <a:schemeClr val="dk1"/>
                </a:solidFill>
              </a:rPr>
              <a:t> includes 469 subjects split into three groups: Parkinson’s Disease, healthy individuals, and differential diagnoses. diagnoses (DD), and healthy controls (HC). 62% vs 38%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motion data actually contains </a:t>
            </a:r>
            <a:r>
              <a:rPr b="1" lang="en">
                <a:solidFill>
                  <a:schemeClr val="dk1"/>
                </a:solidFill>
              </a:rPr>
              <a:t>motion sensor time-series data</a:t>
            </a:r>
            <a:r>
              <a:rPr lang="en">
                <a:solidFill>
                  <a:schemeClr val="dk1"/>
                </a:solidFill>
              </a:rPr>
              <a:t> (accelerometer/gyro)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>
                <a:solidFill>
                  <a:schemeClr val="dk1"/>
                </a:solidFill>
              </a:rPr>
              <a:t>The plot on the right compares the motion sensor data for first 2 second for the task of touching nose.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As we can already see that : </a:t>
            </a:r>
            <a:br>
              <a:rPr lang="en">
                <a:solidFill>
                  <a:schemeClr val="dk1"/>
                </a:solidFill>
              </a:rPr>
            </a:br>
            <a:br>
              <a:rPr lang="en">
                <a:solidFill>
                  <a:schemeClr val="dk1"/>
                </a:solidFill>
              </a:rPr>
            </a:br>
            <a:r>
              <a:rPr lang="en">
                <a:solidFill>
                  <a:schemeClr val="dk1"/>
                </a:solidFill>
              </a:rPr>
              <a:t>Healthy signal should show </a:t>
            </a:r>
            <a:r>
              <a:rPr b="1" lang="en">
                <a:solidFill>
                  <a:schemeClr val="dk1"/>
                </a:solidFill>
              </a:rPr>
              <a:t>smooth oscillation, on the left side of the plot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Parkinson signal might have </a:t>
            </a:r>
            <a:r>
              <a:rPr b="1" lang="en">
                <a:solidFill>
                  <a:schemeClr val="dk1"/>
                </a:solidFill>
              </a:rPr>
              <a:t>spikes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b="1" lang="en">
                <a:solidFill>
                  <a:schemeClr val="dk1"/>
                </a:solidFill>
              </a:rPr>
              <a:t>jerky motion</a:t>
            </a:r>
            <a:r>
              <a:rPr lang="en">
                <a:solidFill>
                  <a:schemeClr val="dk1"/>
                </a:solidFill>
              </a:rPr>
              <a:t>, or more </a:t>
            </a:r>
            <a:r>
              <a:rPr b="1" lang="en">
                <a:solidFill>
                  <a:schemeClr val="dk1"/>
                </a:solidFill>
              </a:rPr>
              <a:t>irregularity on the right side of plot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498ae275d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498ae275d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There were some similar work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Varghese et al. (2024)</a:t>
            </a:r>
            <a:r>
              <a:rPr lang="en">
                <a:solidFill>
                  <a:schemeClr val="dk1"/>
                </a:solidFill>
              </a:rPr>
              <a:t> introduced the PADS dataset and built a multimodal PD classifier using both sensor signals and non-motor questionnaires.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Padilha et al. (2024)</a:t>
            </a:r>
            <a:r>
              <a:rPr lang="en">
                <a:solidFill>
                  <a:schemeClr val="dk1"/>
                </a:solidFill>
              </a:rPr>
              <a:t> used only non-motor symptom responses and achieved ~87% balanced accuracy for PD detection.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Yu et al. (2024)</a:t>
            </a:r>
            <a:r>
              <a:rPr lang="en">
                <a:solidFill>
                  <a:schemeClr val="dk1"/>
                </a:solidFill>
              </a:rPr>
              <a:t> applied deep learning (LSTM-FCN with attention) on raw sensor data and achieved &gt;92% accuracy (PD vs healthy).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498ae275d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498ae275d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physionet.org/content/parkinsons-disease-smartwatch/" TargetMode="External"/><Relationship Id="rId4" Type="http://schemas.openxmlformats.org/officeDocument/2006/relationships/hyperlink" Target="https://www.nature.com/articles/s41531-023-00625-7" TargetMode="External"/><Relationship Id="rId5" Type="http://schemas.openxmlformats.org/officeDocument/2006/relationships/hyperlink" Target="https://sol.sbc.org.br/index.php/erigo/article/download/32241/32041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2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05825" y="370550"/>
            <a:ext cx="8924100" cy="2274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Parkinson Disease Classification using Multimodal Machine Learning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05825" y="3539650"/>
            <a:ext cx="3693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Manan Jain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06.05.2025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6574" y="2720975"/>
            <a:ext cx="4485627" cy="264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2"/>
          <p:cNvPicPr preferRelativeResize="0"/>
          <p:nvPr/>
        </p:nvPicPr>
        <p:blipFill rotWithShape="1">
          <a:blip r:embed="rId3">
            <a:alphaModFix/>
          </a:blip>
          <a:srcRect b="8424" l="0" r="0" t="0"/>
          <a:stretch/>
        </p:blipFill>
        <p:spPr>
          <a:xfrm>
            <a:off x="186100" y="-290850"/>
            <a:ext cx="8771799" cy="5538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550" y="76200"/>
            <a:ext cx="6164649" cy="5283552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3"/>
          <p:cNvSpPr txBox="1"/>
          <p:nvPr/>
        </p:nvSpPr>
        <p:spPr>
          <a:xfrm>
            <a:off x="7517700" y="4653800"/>
            <a:ext cx="16263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Reference: [2],[3],[4],[5]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4"/>
          <p:cNvPicPr preferRelativeResize="0"/>
          <p:nvPr/>
        </p:nvPicPr>
        <p:blipFill rotWithShape="1">
          <a:blip r:embed="rId3">
            <a:alphaModFix/>
          </a:blip>
          <a:srcRect b="7841" l="0" r="0" t="4254"/>
          <a:stretch/>
        </p:blipFill>
        <p:spPr>
          <a:xfrm>
            <a:off x="1096975" y="-179175"/>
            <a:ext cx="6768225" cy="571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5"/>
          <p:cNvPicPr preferRelativeResize="0"/>
          <p:nvPr/>
        </p:nvPicPr>
        <p:blipFill rotWithShape="1">
          <a:blip r:embed="rId3">
            <a:alphaModFix/>
          </a:blip>
          <a:srcRect b="11715" l="0" r="0" t="8641"/>
          <a:stretch/>
        </p:blipFill>
        <p:spPr>
          <a:xfrm>
            <a:off x="-76200" y="922700"/>
            <a:ext cx="9248399" cy="218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6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32" name="Google Shape;132;p2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7" title="Screenshot 2025-05-02 at 21.23.02.png"/>
          <p:cNvPicPr preferRelativeResize="0"/>
          <p:nvPr/>
        </p:nvPicPr>
        <p:blipFill rotWithShape="1">
          <a:blip r:embed="rId3">
            <a:alphaModFix/>
          </a:blip>
          <a:srcRect b="0" l="2630" r="16444" t="0"/>
          <a:stretch/>
        </p:blipFill>
        <p:spPr>
          <a:xfrm>
            <a:off x="4861750" y="0"/>
            <a:ext cx="4362677" cy="5143499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8" name="Google Shape;138;p27"/>
          <p:cNvGraphicFramePr/>
          <p:nvPr/>
        </p:nvGraphicFramePr>
        <p:xfrm>
          <a:off x="130588" y="609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{5F1340AA-10EF-4E67-9295-73346F495BE6}</a:tableStyleId>
              </a:tblPr>
              <a:tblGrid>
                <a:gridCol w="523950"/>
                <a:gridCol w="1021150"/>
                <a:gridCol w="707500"/>
                <a:gridCol w="2188800"/>
              </a:tblGrid>
              <a:tr h="512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Rank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Feature Name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Type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Interpretation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7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diagnosis_delay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Demographic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Longer delay increases likelihood of Parkinson’s diagnosis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taste_smell_loss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Questionnaire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Classic early non-motor symptom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sleep_talk_move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Questionnaire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REM sleep behavior disorder – linked to PD progression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saliva_dribble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Questionnaire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Reflects motor control decline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7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TouchNose_RightWrist_gyro_z_entropy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Signal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Irregular movement patterns in dynamic task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5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urinary_urgency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Questionnaire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Autonomic dysfunction common in PD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41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Relaxed_RightWrist_acc_y_dom_freq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Signal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Reflects dominant tremor frequency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39" name="Google Shape;139;p27"/>
          <p:cNvSpPr txBox="1"/>
          <p:nvPr/>
        </p:nvSpPr>
        <p:spPr>
          <a:xfrm>
            <a:off x="24000" y="29625"/>
            <a:ext cx="48801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Top SHAP Features + Clinical Relevance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44" name="Google Shape;144;p28"/>
          <p:cNvGraphicFramePr/>
          <p:nvPr/>
        </p:nvGraphicFramePr>
        <p:xfrm>
          <a:off x="3093613" y="185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{5F1340AA-10EF-4E67-9295-73346F495BE6}</a:tableStyleId>
              </a:tblPr>
              <a:tblGrid>
                <a:gridCol w="1217575"/>
                <a:gridCol w="777925"/>
                <a:gridCol w="991450"/>
                <a:gridCol w="543100"/>
                <a:gridCol w="1086175"/>
                <a:gridCol w="1004700"/>
              </a:tblGrid>
              <a:tr h="621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Model</a:t>
                      </a:r>
                      <a:endParaRPr b="1" sz="12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AUC</a:t>
                      </a:r>
                      <a:endParaRPr b="1" sz="12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Accuracy</a:t>
                      </a:r>
                      <a:endParaRPr b="1" sz="12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MCC</a:t>
                      </a:r>
                      <a:endParaRPr b="1" sz="12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Brier Score</a:t>
                      </a:r>
                      <a:endParaRPr b="1" sz="12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# Features</a:t>
                      </a:r>
                      <a:endParaRPr b="1" sz="12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473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Random Forest</a:t>
                      </a:r>
                      <a:endParaRPr b="1"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highlight>
                            <a:srgbClr val="FFFF00"/>
                          </a:highlight>
                        </a:rPr>
                        <a:t>0.9150</a:t>
                      </a:r>
                      <a:endParaRPr b="1" sz="1000"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86%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0.68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>
                          <a:highlight>
                            <a:srgbClr val="FFFF00"/>
                          </a:highlight>
                        </a:rPr>
                        <a:t>0.11</a:t>
                      </a:r>
                      <a:endParaRPr b="1" sz="1000">
                        <a:highlight>
                          <a:srgbClr val="FFFF00"/>
                        </a:highlight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30 (SHAP)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XGBoost</a:t>
                      </a:r>
                      <a:endParaRPr b="1"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0.8884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84%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0.13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30 (SHAP)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40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100"/>
                        <a:t>RF (all features)</a:t>
                      </a:r>
                      <a:endParaRPr b="1"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50">
                          <a:solidFill>
                            <a:schemeClr val="dk1"/>
                          </a:solidFill>
                          <a:highlight>
                            <a:srgbClr val="FFFFFF"/>
                          </a:highlight>
                        </a:rPr>
                        <a:t>  0.9042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87%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0.69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97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45" name="Google Shape;145;p28"/>
          <p:cNvSpPr txBox="1"/>
          <p:nvPr/>
        </p:nvSpPr>
        <p:spPr>
          <a:xfrm>
            <a:off x="343900" y="104675"/>
            <a:ext cx="4710000" cy="4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Model Performance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46" name="Google Shape;146;p28" title="Screenshot 2025-05-04 at 14.22.3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9600" y="2682334"/>
            <a:ext cx="4517926" cy="2232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8" title="Screenshot 2025-05-06 at 12.28.36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563" y="2529925"/>
            <a:ext cx="3075835" cy="2529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Comparative Analysis</a:t>
            </a:r>
            <a:endParaRPr/>
          </a:p>
        </p:txBody>
      </p:sp>
      <p:sp>
        <p:nvSpPr>
          <p:cNvPr id="153" name="Google Shape;153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8" name="Google Shape;158;p30"/>
          <p:cNvGraphicFramePr/>
          <p:nvPr/>
        </p:nvGraphicFramePr>
        <p:xfrm>
          <a:off x="682500" y="2538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{35455385-BA1D-42C6-B61B-33B8B225BA5A}</a:tableStyleId>
              </a:tblPr>
              <a:tblGrid>
                <a:gridCol w="1603025"/>
                <a:gridCol w="1603025"/>
                <a:gridCol w="1603025"/>
                <a:gridCol w="1603025"/>
                <a:gridCol w="1603025"/>
              </a:tblGrid>
              <a:tr h="383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500"/>
                        <a:t>Study  </a:t>
                      </a:r>
                      <a:endParaRPr b="1" sz="1500"/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</a:rPr>
                        <a:t>Tasks</a:t>
                      </a:r>
                      <a:endParaRPr b="1" sz="1500"/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</a:rPr>
                        <a:t>Data Type</a:t>
                      </a:r>
                      <a:endParaRPr b="1" sz="1500"/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</a:rPr>
                        <a:t>AUC</a:t>
                      </a:r>
                      <a:endParaRPr b="1" sz="15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 sz="1500">
                          <a:solidFill>
                            <a:schemeClr val="dk1"/>
                          </a:solidFill>
                        </a:rPr>
                        <a:t>Notes </a:t>
                      </a:r>
                      <a:endParaRPr b="1" sz="1500"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50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Varghese[1]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11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>
                          <a:solidFill>
                            <a:schemeClr val="dk1"/>
                          </a:solidFill>
                        </a:rPr>
                        <a:t>Sensors + NMS</a:t>
                      </a:r>
                      <a:endParaRPr sz="11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1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~91% 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No SHAP, no task pruning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Padilha[5]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0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 NMS only </a:t>
                      </a:r>
                      <a:endParaRPr sz="11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~87% 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Symptoms-only approach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Yu (DL)[6]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8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Raw IMU only</a:t>
                      </a:r>
                      <a:endParaRPr sz="11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~92%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Black-box deep model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/>
                        <a:t>Ours</a:t>
                      </a:r>
                      <a:endParaRPr b="1" sz="1200"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3</a:t>
                      </a:r>
                      <a:endParaRPr sz="11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Sensors + NMS</a:t>
                      </a:r>
                      <a:endParaRPr sz="1100"/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~</a:t>
                      </a:r>
                      <a:r>
                        <a:rPr lang="en" sz="1100"/>
                        <a:t>91.5%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Few tasks, interpretable</a:t>
                      </a:r>
                      <a:endParaRPr sz="1100"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59" name="Google Shape;159;p30"/>
          <p:cNvPicPr preferRelativeResize="0"/>
          <p:nvPr/>
        </p:nvPicPr>
        <p:blipFill rotWithShape="1">
          <a:blip r:embed="rId3">
            <a:alphaModFix/>
          </a:blip>
          <a:srcRect b="8450" l="0" r="0" t="0"/>
          <a:stretch/>
        </p:blipFill>
        <p:spPr>
          <a:xfrm>
            <a:off x="1511300" y="-300100"/>
            <a:ext cx="6087373" cy="2846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31"/>
          <p:cNvPicPr preferRelativeResize="0"/>
          <p:nvPr/>
        </p:nvPicPr>
        <p:blipFill rotWithShape="1">
          <a:blip r:embed="rId3">
            <a:alphaModFix/>
          </a:blip>
          <a:srcRect b="7392" l="0" r="0" t="5118"/>
          <a:stretch/>
        </p:blipFill>
        <p:spPr>
          <a:xfrm>
            <a:off x="270375" y="58800"/>
            <a:ext cx="8537277" cy="5032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62" name="Google Shape;6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170" name="Google Shape;17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/>
          <p:nvPr/>
        </p:nvSpPr>
        <p:spPr>
          <a:xfrm>
            <a:off x="0" y="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76" name="Google Shape;17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6750" y="-53625"/>
            <a:ext cx="6672952" cy="5539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/>
          <p:nvPr/>
        </p:nvSpPr>
        <p:spPr>
          <a:xfrm>
            <a:off x="0" y="0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  <p:pic>
        <p:nvPicPr>
          <p:cNvPr id="182" name="Google Shape;18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175" y="-105575"/>
            <a:ext cx="7999575" cy="565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8" name="Google Shape;188;p3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6"/>
          <p:cNvPicPr preferRelativeResize="0"/>
          <p:nvPr/>
        </p:nvPicPr>
        <p:blipFill rotWithShape="1">
          <a:blip r:embed="rId3">
            <a:alphaModFix/>
          </a:blip>
          <a:srcRect b="8096" l="0" r="0" t="0"/>
          <a:stretch/>
        </p:blipFill>
        <p:spPr>
          <a:xfrm>
            <a:off x="0" y="228600"/>
            <a:ext cx="9195750" cy="4333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99" name="Google Shape;199;p3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Q&amp;A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8"/>
          <p:cNvSpPr txBox="1"/>
          <p:nvPr>
            <p:ph type="ctrTitle"/>
          </p:nvPr>
        </p:nvSpPr>
        <p:spPr>
          <a:xfrm>
            <a:off x="0" y="-117600"/>
            <a:ext cx="8520600" cy="100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05" name="Google Shape;205;p38"/>
          <p:cNvSpPr txBox="1"/>
          <p:nvPr>
            <p:ph idx="1" type="subTitle"/>
          </p:nvPr>
        </p:nvSpPr>
        <p:spPr>
          <a:xfrm>
            <a:off x="258700" y="1128900"/>
            <a:ext cx="8690100" cy="38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https://physionet.org/content/parkinsons-disease-smartwatch/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https://www.nature.com/articles/s41531-023-00625-7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https://sol.sbc.org.br/index.php/erigo/article/download/32241/32041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https://www.mdpi.com/2079-9292/13/23/4638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https://movementdisorders.onlinelibrary.wiley.com/doi/10.1002/mds.27922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https://pmc.ncbi.nlm.nih.gov/articles/PMC3966522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https://www.neurology.org/doi/10.1212/WNL.47.1.155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https://pubmed.ncbi.nlm.nih.gov/20721919/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Images and diagram were </a:t>
            </a:r>
            <a:r>
              <a:rPr lang="en" sz="1800"/>
              <a:t>generated</a:t>
            </a:r>
            <a:r>
              <a:rPr lang="en" sz="1800"/>
              <a:t> using: napkin.ai</a:t>
            </a:r>
            <a:endParaRPr sz="18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5375" y="-41850"/>
            <a:ext cx="5602524" cy="55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40"/>
          <p:cNvPicPr preferRelativeResize="0"/>
          <p:nvPr/>
        </p:nvPicPr>
        <p:blipFill rotWithShape="1">
          <a:blip r:embed="rId3">
            <a:alphaModFix/>
          </a:blip>
          <a:srcRect b="4716" l="0" r="0" t="0"/>
          <a:stretch/>
        </p:blipFill>
        <p:spPr>
          <a:xfrm>
            <a:off x="961125" y="-204400"/>
            <a:ext cx="7108173" cy="54102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0579" y="0"/>
            <a:ext cx="670284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200" y="-207750"/>
            <a:ext cx="6748549" cy="55590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5" name="Google Shape;225;p42"/>
          <p:cNvGraphicFramePr/>
          <p:nvPr/>
        </p:nvGraphicFramePr>
        <p:xfrm>
          <a:off x="98088" y="711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{5F1340AA-10EF-4E67-9295-73346F495BE6}</a:tableStyleId>
              </a:tblPr>
              <a:tblGrid>
                <a:gridCol w="543900"/>
                <a:gridCol w="2406625"/>
                <a:gridCol w="1465050"/>
                <a:gridCol w="4532225"/>
              </a:tblGrid>
              <a:tr h="3083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Rank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Feature Name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Type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Interpretation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  <a:tr h="28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diagnosis_delay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Demographic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Longer delay increases likelihood of Parkinson’s diagnosis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taste_smell_loss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Questionnaire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Classic early non-motor symptom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3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sleep_talk_move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Questionnaire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REM sleep behavior disorder – linked to PD progression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saliva_dribble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Questionnaire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Reflects motor control decline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8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TouchNose_RightWrist_gyro_z_entropy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Signal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Irregular movement patterns in dynamic task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6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urinary_urgency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Questionnaire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Autonomic dysfunction common in PD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8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7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Relaxed_RightWrist_acc_y_dom_freq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Signal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Reflects dominant tremor frequency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8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8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TouchNose_RightWrist_gyro_x_entropy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Signal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Chaotic tremor signature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18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9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Relaxed_RightWrist_acc_y_entropy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Signal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Indicates noise/inconsistency in limb control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87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10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Roboto Mono"/>
                          <a:ea typeface="Roboto Mono"/>
                          <a:cs typeface="Roboto Mono"/>
                          <a:sym typeface="Roboto Mono"/>
                        </a:rPr>
                        <a:t>age_at_diagnosis</a:t>
                      </a:r>
                      <a:endParaRPr sz="10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Demographic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Older age at diagnosis is slightly predictive due to disease progression rate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26" name="Google Shape;226;p42"/>
          <p:cNvSpPr txBox="1"/>
          <p:nvPr/>
        </p:nvSpPr>
        <p:spPr>
          <a:xfrm>
            <a:off x="176400" y="105825"/>
            <a:ext cx="5832600" cy="49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Top 10 Ranked Features + Clinical Relevance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3">
            <a:alphaModFix/>
          </a:blip>
          <a:srcRect b="4761" l="0" r="0" t="0"/>
          <a:stretch/>
        </p:blipFill>
        <p:spPr>
          <a:xfrm>
            <a:off x="983500" y="-152400"/>
            <a:ext cx="6990746" cy="5295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sp>
        <p:nvSpPr>
          <p:cNvPr id="78" name="Google Shape;78;p17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/>
          <p:nvPr/>
        </p:nvSpPr>
        <p:spPr>
          <a:xfrm>
            <a:off x="3231025" y="4760700"/>
            <a:ext cx="24000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Reference : [1]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84" name="Google Shape;8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892475" y="470750"/>
            <a:ext cx="4133848" cy="4596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8"/>
          <p:cNvPicPr preferRelativeResize="0"/>
          <p:nvPr/>
        </p:nvPicPr>
        <p:blipFill rotWithShape="1">
          <a:blip r:embed="rId4">
            <a:alphaModFix/>
          </a:blip>
          <a:srcRect b="6542" l="0" r="0" t="0"/>
          <a:stretch/>
        </p:blipFill>
        <p:spPr>
          <a:xfrm>
            <a:off x="3317575" y="457200"/>
            <a:ext cx="5917773" cy="435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/>
        </p:nvSpPr>
        <p:spPr>
          <a:xfrm>
            <a:off x="763600" y="4658800"/>
            <a:ext cx="79872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DataSet used: PADS Parkinson's Disease Smartwatch Dataset (PhysioNet)[1]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</p:txBody>
      </p:sp>
      <p:pic>
        <p:nvPicPr>
          <p:cNvPr id="91" name="Google Shape;91;p19" title="Screenshot 2025-05-03 at 13.21.4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0650" y="1185425"/>
            <a:ext cx="5963351" cy="3073201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9"/>
          <p:cNvSpPr txBox="1"/>
          <p:nvPr/>
        </p:nvSpPr>
        <p:spPr>
          <a:xfrm>
            <a:off x="4572000" y="4140000"/>
            <a:ext cx="3685500" cy="3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Compared Motion Between Healthy (limit to first 2 seconds)</a:t>
            </a:r>
            <a:endParaRPr sz="1000">
              <a:solidFill>
                <a:schemeClr val="dk2"/>
              </a:solidFill>
            </a:endParaRPr>
          </a:p>
        </p:txBody>
      </p:sp>
      <p:pic>
        <p:nvPicPr>
          <p:cNvPr id="93" name="Google Shape;93;p19"/>
          <p:cNvPicPr preferRelativeResize="0"/>
          <p:nvPr/>
        </p:nvPicPr>
        <p:blipFill rotWithShape="1">
          <a:blip r:embed="rId4">
            <a:alphaModFix/>
          </a:blip>
          <a:srcRect b="6594" l="0" r="0" t="0"/>
          <a:stretch/>
        </p:blipFill>
        <p:spPr>
          <a:xfrm>
            <a:off x="-76200" y="661500"/>
            <a:ext cx="3239776" cy="386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/>
        </p:nvSpPr>
        <p:spPr>
          <a:xfrm>
            <a:off x="7517700" y="4653800"/>
            <a:ext cx="1626300" cy="4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Reference: [1</a:t>
            </a:r>
            <a:r>
              <a:rPr lang="en" sz="1000">
                <a:solidFill>
                  <a:schemeClr val="dk2"/>
                </a:solidFill>
              </a:rPr>
              <a:t>]</a:t>
            </a:r>
            <a:r>
              <a:rPr lang="en" sz="1000">
                <a:solidFill>
                  <a:schemeClr val="dk2"/>
                </a:solidFill>
              </a:rPr>
              <a:t>,[5],[6]</a:t>
            </a:r>
            <a:endParaRPr sz="1000">
              <a:solidFill>
                <a:schemeClr val="dk2"/>
              </a:solidFill>
            </a:endParaRPr>
          </a:p>
        </p:txBody>
      </p:sp>
      <p:pic>
        <p:nvPicPr>
          <p:cNvPr id="99" name="Google Shape;9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2675" y="-152400"/>
            <a:ext cx="4821750" cy="5238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05" name="Google Shape;105;p2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